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kkitt"/>
      <p:regular r:id="rId22"/>
      <p:bold r:id="rId23"/>
    </p:embeddedFont>
    <p:embeddedFont>
      <p:font typeface="Domine"/>
      <p:regular r:id="rId24"/>
      <p:bold r:id="rId25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2113AD43-AA51-46CD-B77B-9B5997DCF92D}">
  <a:tblStyle styleId="{2113AD43-AA51-46CD-B77B-9B5997DCF92D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kkitt-regular.fntdata"/><Relationship Id="rId21" Type="http://schemas.openxmlformats.org/officeDocument/2006/relationships/slide" Target="slides/slide16.xml"/><Relationship Id="rId24" Type="http://schemas.openxmlformats.org/officeDocument/2006/relationships/font" Target="fonts/Domine-regular.fntdata"/><Relationship Id="rId23" Type="http://schemas.openxmlformats.org/officeDocument/2006/relationships/font" Target="fonts/Rokkit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Domin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1595269" y="1122362"/>
            <a:ext cx="9001461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baseline="0" i="0" sz="48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1595269" y="3602037"/>
            <a:ext cx="9001461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None/>
              <a:defRPr b="0" baseline="0" i="0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ctr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anoramic Picture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913805" y="4289371"/>
            <a:ext cx="10367563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/>
          <p:nvPr>
            <p:ph idx="2" type="pic"/>
          </p:nvPr>
        </p:nvSpPr>
        <p:spPr>
          <a:xfrm>
            <a:off x="913805" y="621320"/>
            <a:ext cx="10367563" cy="3379734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3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913795" y="5108728"/>
            <a:ext cx="10365998" cy="6824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8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913795" y="609600"/>
            <a:ext cx="10353761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913795" y="4204819"/>
            <a:ext cx="10353760" cy="1592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6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1446212" y="609600"/>
            <a:ext cx="9302752" cy="2992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1720643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913794" y="4204821"/>
            <a:ext cx="10353761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6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  <p:sp>
        <p:nvSpPr>
          <p:cNvPr id="87" name="Shape 87"/>
          <p:cNvSpPr txBox="1"/>
          <p:nvPr/>
        </p:nvSpPr>
        <p:spPr>
          <a:xfrm>
            <a:off x="836612" y="735241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lt1"/>
              </a:buClr>
              <a:buSzPct val="25000"/>
              <a:buFont typeface="Rokkitt"/>
              <a:buNone/>
            </a:pPr>
            <a:r>
              <a:rPr b="0" baseline="0" i="0" lang="en-US" sz="8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“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10657956" y="2972092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lt1"/>
              </a:buClr>
              <a:buSzPct val="25000"/>
              <a:buFont typeface="Rokkitt"/>
              <a:buNone/>
            </a:pPr>
            <a:r>
              <a:rPr b="0" baseline="0" i="0" lang="en-US" sz="8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Name Card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913805" y="2126941"/>
            <a:ext cx="10355326" cy="251183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913794" y="4650555"/>
            <a:ext cx="10353763" cy="114064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6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Colum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913794" y="609600"/>
            <a:ext cx="1035376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913794" y="2088318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4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98" name="Shape 98"/>
          <p:cNvSpPr txBox="1"/>
          <p:nvPr>
            <p:ph idx="2" type="body"/>
          </p:nvPr>
        </p:nvSpPr>
        <p:spPr>
          <a:xfrm>
            <a:off x="913794" y="2911624"/>
            <a:ext cx="3298956" cy="287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99" name="Shape 99"/>
          <p:cNvSpPr txBox="1"/>
          <p:nvPr>
            <p:ph idx="3" type="body"/>
          </p:nvPr>
        </p:nvSpPr>
        <p:spPr>
          <a:xfrm>
            <a:off x="4444878" y="2088319"/>
            <a:ext cx="3298558" cy="8233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4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00" name="Shape 100"/>
          <p:cNvSpPr txBox="1"/>
          <p:nvPr>
            <p:ph idx="4" type="body"/>
          </p:nvPr>
        </p:nvSpPr>
        <p:spPr>
          <a:xfrm>
            <a:off x="4444878" y="2911624"/>
            <a:ext cx="3299820" cy="287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01" name="Shape 101"/>
          <p:cNvSpPr txBox="1"/>
          <p:nvPr>
            <p:ph idx="5" type="body"/>
          </p:nvPr>
        </p:nvSpPr>
        <p:spPr>
          <a:xfrm>
            <a:off x="7973297" y="2088319"/>
            <a:ext cx="3291211" cy="8233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4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02" name="Shape 102"/>
          <p:cNvSpPr txBox="1"/>
          <p:nvPr>
            <p:ph idx="6" type="body"/>
          </p:nvPr>
        </p:nvSpPr>
        <p:spPr>
          <a:xfrm>
            <a:off x="7976346" y="2911624"/>
            <a:ext cx="3291211" cy="2879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3 Picture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913795" y="609600"/>
            <a:ext cx="10353761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913795" y="4195898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0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09" name="Shape 109"/>
          <p:cNvSpPr/>
          <p:nvPr>
            <p:ph idx="2" type="pic"/>
          </p:nvPr>
        </p:nvSpPr>
        <p:spPr>
          <a:xfrm>
            <a:off x="1092020" y="2298986"/>
            <a:ext cx="2940049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3" type="body"/>
          </p:nvPr>
        </p:nvSpPr>
        <p:spPr>
          <a:xfrm>
            <a:off x="913795" y="4772160"/>
            <a:ext cx="3298955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11" name="Shape 111"/>
          <p:cNvSpPr txBox="1"/>
          <p:nvPr>
            <p:ph idx="4" type="body"/>
          </p:nvPr>
        </p:nvSpPr>
        <p:spPr>
          <a:xfrm>
            <a:off x="4442701" y="4195898"/>
            <a:ext cx="3298982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0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12" name="Shape 112"/>
          <p:cNvSpPr/>
          <p:nvPr>
            <p:ph idx="5" type="pic"/>
          </p:nvPr>
        </p:nvSpPr>
        <p:spPr>
          <a:xfrm>
            <a:off x="4568996" y="2298986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3" name="Shape 113"/>
          <p:cNvSpPr txBox="1"/>
          <p:nvPr>
            <p:ph idx="6" type="body"/>
          </p:nvPr>
        </p:nvSpPr>
        <p:spPr>
          <a:xfrm>
            <a:off x="4441348" y="4772160"/>
            <a:ext cx="3300335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14" name="Shape 114"/>
          <p:cNvSpPr txBox="1"/>
          <p:nvPr>
            <p:ph idx="7" type="body"/>
          </p:nvPr>
        </p:nvSpPr>
        <p:spPr>
          <a:xfrm>
            <a:off x="7973422" y="4195898"/>
            <a:ext cx="328989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 algn="ctr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sz="20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115" name="Shape 115"/>
          <p:cNvSpPr/>
          <p:nvPr>
            <p:ph idx="8" type="pic"/>
          </p:nvPr>
        </p:nvSpPr>
        <p:spPr>
          <a:xfrm>
            <a:off x="8152803" y="2298986"/>
            <a:ext cx="2932112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9" type="body"/>
          </p:nvPr>
        </p:nvSpPr>
        <p:spPr>
          <a:xfrm>
            <a:off x="7973297" y="4772160"/>
            <a:ext cx="3294257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400"/>
            </a:lvl1pPr>
            <a:lvl2pPr indent="0" marL="457200" rtl="0">
              <a:spcBef>
                <a:spcPts val="0"/>
              </a:spcBef>
              <a:buFont typeface="Rokkitt"/>
              <a:buNone/>
              <a:defRPr sz="1200"/>
            </a:lvl2pPr>
            <a:lvl3pPr indent="0" marL="914400" rtl="0">
              <a:spcBef>
                <a:spcPts val="0"/>
              </a:spcBef>
              <a:buFont typeface="Rokkitt"/>
              <a:buNone/>
              <a:defRPr sz="1000"/>
            </a:lvl3pPr>
            <a:lvl4pPr indent="0" marL="1371600" rtl="0">
              <a:spcBef>
                <a:spcPts val="0"/>
              </a:spcBef>
              <a:buFont typeface="Rokkitt"/>
              <a:buNone/>
              <a:defRPr sz="900"/>
            </a:lvl4pPr>
            <a:lvl5pPr indent="0" marL="1828800" rtl="0">
              <a:spcBef>
                <a:spcPts val="0"/>
              </a:spcBef>
              <a:buFont typeface="Rokkitt"/>
              <a:buNone/>
              <a:defRPr sz="900"/>
            </a:lvl5pPr>
            <a:lvl6pPr indent="0" marL="2286000" rtl="0">
              <a:spcBef>
                <a:spcPts val="0"/>
              </a:spcBef>
              <a:buFont typeface="Rokkitt"/>
              <a:buNone/>
              <a:defRPr sz="900"/>
            </a:lvl6pPr>
            <a:lvl7pPr indent="0" marL="2743200" rtl="0">
              <a:spcBef>
                <a:spcPts val="0"/>
              </a:spcBef>
              <a:buFont typeface="Rokkitt"/>
              <a:buNone/>
              <a:defRPr sz="900"/>
            </a:lvl7pPr>
            <a:lvl8pPr indent="0" marL="3200400" rtl="0">
              <a:spcBef>
                <a:spcPts val="0"/>
              </a:spcBef>
              <a:buFont typeface="Rokkitt"/>
              <a:buNone/>
              <a:defRPr sz="900"/>
            </a:lvl8pPr>
            <a:lvl9pPr indent="0" marL="3657600" rtl="0">
              <a:spcBef>
                <a:spcPts val="0"/>
              </a:spcBef>
              <a:buFont typeface="Rokkitt"/>
              <a:buNone/>
              <a:defRPr sz="900"/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 rot="5400000">
            <a:off x="4243108" y="-1233248"/>
            <a:ext cx="3695135" cy="10353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 rot="5400000">
            <a:off x="7405427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29" name="Shape 129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917226" y="609600"/>
            <a:ext cx="5929772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32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/>
          <p:nvPr>
            <p:ph idx="2" type="pic"/>
          </p:nvPr>
        </p:nvSpPr>
        <p:spPr>
          <a:xfrm>
            <a:off x="7424803" y="758881"/>
            <a:ext cx="3255355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3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buClr>
                <a:schemeClr val="lt1"/>
              </a:buClr>
              <a:buFont typeface="Rokkitt"/>
              <a:buNone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913794" y="2971800"/>
            <a:ext cx="5934949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8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913795" y="609600"/>
            <a:ext cx="1035376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141804" y="2088319"/>
            <a:ext cx="487919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lnSpc>
                <a:spcPct val="100000"/>
              </a:lnSpc>
              <a:spcBef>
                <a:spcPts val="0"/>
              </a:spcBef>
              <a:buFont typeface="Rokkitt"/>
              <a:buNone/>
              <a:defRPr b="1" sz="2400"/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6402003" y="2088319"/>
            <a:ext cx="486555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lnSpc>
                <a:spcPct val="100000"/>
              </a:lnSpc>
              <a:spcBef>
                <a:spcPts val="0"/>
              </a:spcBef>
              <a:buFont typeface="Rokkitt"/>
              <a:buNone/>
              <a:defRPr b="1" sz="2400"/>
            </a:lvl1pPr>
            <a:lvl2pPr indent="0" marL="457200" rtl="0">
              <a:spcBef>
                <a:spcPts val="0"/>
              </a:spcBef>
              <a:buFont typeface="Rokkitt"/>
              <a:buNone/>
              <a:defRPr b="1" sz="2000"/>
            </a:lvl2pPr>
            <a:lvl3pPr indent="0" marL="914400" rtl="0">
              <a:spcBef>
                <a:spcPts val="0"/>
              </a:spcBef>
              <a:buFont typeface="Rokkitt"/>
              <a:buNone/>
              <a:defRPr b="1" sz="1800"/>
            </a:lvl3pPr>
            <a:lvl4pPr indent="0" marL="1371600" rtl="0">
              <a:spcBef>
                <a:spcPts val="0"/>
              </a:spcBef>
              <a:buFont typeface="Rokkitt"/>
              <a:buNone/>
              <a:defRPr b="1" sz="1600"/>
            </a:lvl4pPr>
            <a:lvl5pPr indent="0" marL="1828800" rtl="0">
              <a:spcBef>
                <a:spcPts val="0"/>
              </a:spcBef>
              <a:buFont typeface="Rokkitt"/>
              <a:buNone/>
              <a:defRPr b="1" sz="1600"/>
            </a:lvl5pPr>
            <a:lvl6pPr indent="0" marL="2286000" rtl="0">
              <a:spcBef>
                <a:spcPts val="0"/>
              </a:spcBef>
              <a:buFont typeface="Rokkitt"/>
              <a:buNone/>
              <a:defRPr b="1" sz="1600"/>
            </a:lvl6pPr>
            <a:lvl7pPr indent="0" marL="2743200" rtl="0">
              <a:spcBef>
                <a:spcPts val="0"/>
              </a:spcBef>
              <a:buFont typeface="Rokkitt"/>
              <a:buNone/>
              <a:defRPr b="1" sz="1600"/>
            </a:lvl7pPr>
            <a:lvl8pPr indent="0" marL="3200400" rtl="0">
              <a:spcBef>
                <a:spcPts val="0"/>
              </a:spcBef>
              <a:buFont typeface="Rokkitt"/>
              <a:buNone/>
              <a:defRPr b="1" sz="1600"/>
            </a:lvl8pPr>
            <a:lvl9pPr indent="0" marL="3657600" rtl="0">
              <a:spcBef>
                <a:spcPts val="0"/>
              </a:spcBef>
              <a:buFont typeface="Rokkitt"/>
              <a:buNone/>
              <a:defRPr b="1" sz="1600"/>
            </a:lvl9pPr>
          </a:lstStyle>
          <a:p/>
        </p:txBody>
      </p:sp>
      <p:sp>
        <p:nvSpPr>
          <p:cNvPr id="28" name="Shape 28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28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5078064" y="609600"/>
            <a:ext cx="618949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2" type="body"/>
          </p:nvPr>
        </p:nvSpPr>
        <p:spPr>
          <a:xfrm>
            <a:off x="917228" y="2971800"/>
            <a:ext cx="3932237" cy="2819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Font typeface="Rokkitt"/>
              <a:buNone/>
              <a:defRPr sz="1600"/>
            </a:lvl1pPr>
            <a:lvl2pPr indent="0" marL="457200" rtl="0">
              <a:spcBef>
                <a:spcPts val="0"/>
              </a:spcBef>
              <a:buFont typeface="Rokkitt"/>
              <a:buNone/>
              <a:defRPr sz="1400"/>
            </a:lvl2pPr>
            <a:lvl3pPr indent="0" marL="914400" rtl="0">
              <a:spcBef>
                <a:spcPts val="0"/>
              </a:spcBef>
              <a:buFont typeface="Rokkitt"/>
              <a:buNone/>
              <a:defRPr sz="1200"/>
            </a:lvl3pPr>
            <a:lvl4pPr indent="0" marL="1371600" rtl="0">
              <a:spcBef>
                <a:spcPts val="0"/>
              </a:spcBef>
              <a:buFont typeface="Rokkitt"/>
              <a:buNone/>
              <a:defRPr sz="1000"/>
            </a:lvl4pPr>
            <a:lvl5pPr indent="0" marL="1828800" rtl="0">
              <a:spcBef>
                <a:spcPts val="0"/>
              </a:spcBef>
              <a:buFont typeface="Rokkitt"/>
              <a:buNone/>
              <a:defRPr sz="1000"/>
            </a:lvl5pPr>
            <a:lvl6pPr indent="0" marL="2286000" rtl="0">
              <a:spcBef>
                <a:spcPts val="0"/>
              </a:spcBef>
              <a:buFont typeface="Rokkitt"/>
              <a:buNone/>
              <a:defRPr sz="1000"/>
            </a:lvl6pPr>
            <a:lvl7pPr indent="0" marL="2743200" rtl="0">
              <a:spcBef>
                <a:spcPts val="0"/>
              </a:spcBef>
              <a:buFont typeface="Rokkitt"/>
              <a:buNone/>
              <a:defRPr sz="1000"/>
            </a:lvl7pPr>
            <a:lvl8pPr indent="0" marL="3200400" rtl="0">
              <a:spcBef>
                <a:spcPts val="0"/>
              </a:spcBef>
              <a:buFont typeface="Rokkitt"/>
              <a:buNone/>
              <a:defRPr sz="1000"/>
            </a:lvl8pPr>
            <a:lvl9pPr indent="0" marL="3657600" rtl="0">
              <a:spcBef>
                <a:spcPts val="0"/>
              </a:spcBef>
              <a:buFont typeface="Rokkitt"/>
              <a:buNone/>
              <a:defRPr sz="1000"/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913795" y="2096064"/>
            <a:ext cx="10353761" cy="369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229244" y="657225"/>
            <a:ext cx="9733511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3400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229244" y="3602037"/>
            <a:ext cx="9733511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ctr">
              <a:spcBef>
                <a:spcPts val="0"/>
              </a:spcBef>
              <a:buClr>
                <a:schemeClr val="lt1"/>
              </a:buClr>
              <a:buFont typeface="Rokkitt"/>
              <a:buNone/>
              <a:defRPr sz="2400">
                <a:solidFill>
                  <a:schemeClr val="lt1"/>
                </a:solidFill>
              </a:defRPr>
            </a:lvl1pPr>
            <a:lvl2pPr indent="0" marL="4572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2000">
                <a:solidFill>
                  <a:schemeClr val="lt1"/>
                </a:solidFill>
              </a:defRPr>
            </a:lvl2pPr>
            <a:lvl3pPr indent="0" marL="9144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800">
                <a:solidFill>
                  <a:schemeClr val="lt1"/>
                </a:solidFill>
              </a:defRPr>
            </a:lvl3pPr>
            <a:lvl4pPr indent="0" marL="13716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4pPr>
            <a:lvl5pPr indent="0" marL="18288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5pPr>
            <a:lvl6pPr indent="0" marL="22860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6pPr>
            <a:lvl7pPr indent="0" marL="27432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7pPr>
            <a:lvl8pPr indent="0" marL="32004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8pPr>
            <a:lvl9pPr indent="0" marL="365760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i="0" sz="3400" cap="non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913795" y="2088318"/>
            <a:ext cx="5106003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6173403" y="2088318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sz="2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8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6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4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sz="12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4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913795" y="609600"/>
            <a:ext cx="10353760" cy="1326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Font typeface="Domine"/>
              <a:buNone/>
              <a:defRPr b="1" baseline="0" i="0" sz="34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913795" y="2096064"/>
            <a:ext cx="10353761" cy="3695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01600" marL="22860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Font typeface="Arial"/>
              <a:buChar char="•"/>
              <a:defRPr b="0" baseline="0" i="0" sz="2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-114300" marL="6858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-127000" marL="11430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6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-139700" marL="16002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-152400" marL="20574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-152400" marL="25146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-152400" marL="29718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-152400" marL="34290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-152400" marL="38862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Char char="•"/>
              <a:defRPr b="0" baseline="0" i="0" sz="12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7678735" y="588327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913794" y="5883275"/>
            <a:ext cx="667286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10514010" y="5883275"/>
            <a:ext cx="753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0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06.png"/><Relationship Id="rId9" Type="http://schemas.openxmlformats.org/officeDocument/2006/relationships/image" Target="../media/image01.png"/><Relationship Id="rId5" Type="http://schemas.openxmlformats.org/officeDocument/2006/relationships/image" Target="../media/image03.png"/><Relationship Id="rId6" Type="http://schemas.openxmlformats.org/officeDocument/2006/relationships/image" Target="../media/image07.png"/><Relationship Id="rId7" Type="http://schemas.openxmlformats.org/officeDocument/2006/relationships/image" Target="../media/image05.png"/><Relationship Id="rId8" Type="http://schemas.openxmlformats.org/officeDocument/2006/relationships/image" Target="../media/image0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0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Relationship Id="rId5" Type="http://schemas.openxmlformats.org/officeDocument/2006/relationships/image" Target="../media/image08.png"/><Relationship Id="rId6" Type="http://schemas.openxmlformats.org/officeDocument/2006/relationships/image" Target="../media/image09.png"/><Relationship Id="rId7" Type="http://schemas.openxmlformats.org/officeDocument/2006/relationships/image" Target="../media/image12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subTitle"/>
          </p:nvPr>
        </p:nvSpPr>
        <p:spPr>
          <a:xfrm>
            <a:off x="1595269" y="3602037"/>
            <a:ext cx="9001499" cy="1655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Group 13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Hamza Karachiwala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Kedar Amrolkar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Mickey Vellukunnel</a:t>
            </a:r>
          </a:p>
        </p:txBody>
      </p:sp>
      <p:sp>
        <p:nvSpPr>
          <p:cNvPr id="137" name="Shape 137"/>
          <p:cNvSpPr txBox="1"/>
          <p:nvPr>
            <p:ph type="ctrTitle"/>
          </p:nvPr>
        </p:nvSpPr>
        <p:spPr>
          <a:xfrm>
            <a:off x="1595275" y="3226546"/>
            <a:ext cx="9001499" cy="1599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 	 	 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	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6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Social Footprint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Using Profile Attributes to Determine Vulnerability in Online Social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</a:p>
          <a:p>
            <a:pPr lvl="0" rtl="0">
              <a:spcBef>
                <a:spcPts val="0"/>
              </a:spcBef>
              <a:buNone/>
            </a:pPr>
            <a:r>
              <a:rPr b="0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063200" y="543225"/>
            <a:ext cx="10065600" cy="855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/>
              <a:t>WHY PASSWORD RECOVERY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803700" y="1684075"/>
            <a:ext cx="5742000" cy="43037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lang="en-US" sz="2400"/>
              <a:t>Common misconception; I’ve got a strong password, my profile is safe.</a:t>
            </a:r>
          </a:p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lang="en-US" sz="2400"/>
              <a:t>What about password recovery questions?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Sarah Palin’s “hacked” email account.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80% people have admitted to using recoveries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Not as safe as other recovery techniques</a:t>
            </a:r>
          </a:p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lang="en-US" sz="2400"/>
              <a:t>We generally choose easy to remember questions.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750" y="1629025"/>
            <a:ext cx="5087499" cy="4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913795" y="609600"/>
            <a:ext cx="10353899" cy="1326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PASSWORD RECOVERY QUESTIONS</a:t>
            </a: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015600" y="2101275"/>
            <a:ext cx="6176399" cy="412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Pets Name?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First Car?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First manager at job?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Vehicle registration number?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Wedding Reception Venue?</a:t>
            </a:r>
          </a:p>
          <a:p>
            <a:pPr indent="-228600" lvl="0" marL="457200">
              <a:spcBef>
                <a:spcPts val="0"/>
              </a:spcBef>
              <a:buSzPct val="100000"/>
            </a:pPr>
            <a:r>
              <a:rPr lang="en-US" sz="3000"/>
              <a:t>Parents’ birth year?</a:t>
            </a:r>
          </a:p>
        </p:txBody>
      </p:sp>
      <p:sp>
        <p:nvSpPr>
          <p:cNvPr id="214" name="Shape 214"/>
          <p:cNvSpPr txBox="1"/>
          <p:nvPr>
            <p:ph idx="2" type="body"/>
          </p:nvPr>
        </p:nvSpPr>
        <p:spPr>
          <a:xfrm>
            <a:off x="288350" y="2101275"/>
            <a:ext cx="6176399" cy="4120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City of Birth?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First School?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Mothers maiden name?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First kiss from?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Favourite restaurant, actor, artist?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Wedding Reception Venue?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 u="sng"/>
              <a:t>Father’s middle name?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913800" y="609600"/>
            <a:ext cx="10353899" cy="789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TECH STACK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913800" y="1528501"/>
            <a:ext cx="10353899" cy="4262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PHP - Use the APIs provided by OSNs to fetch user data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Facebook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LinkedIn 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MySQL - Store the footprint and weights of attributes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Store footprint weights in the backend - statistical information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Calculate the weight and compare with threshold on server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Apache now, host later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We could move from localhost to the cloud if time permits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232100" y="609600"/>
            <a:ext cx="4368900" cy="9965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STALKING THE HAMZA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180225" y="1606200"/>
            <a:ext cx="4368900" cy="2813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3000"/>
              <a:t>Hidden from FB, visible on LinkedIn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Email</a:t>
            </a:r>
          </a:p>
          <a:p>
            <a:pPr indent="-228600" lvl="1" marL="914400" rtl="0">
              <a:spcBef>
                <a:spcPts val="0"/>
              </a:spcBef>
              <a:buSzPct val="100000"/>
            </a:pPr>
            <a:r>
              <a:rPr lang="en-US" sz="3000"/>
              <a:t>Location</a:t>
            </a:r>
            <a:r>
              <a:rPr lang="en-US"/>
              <a:t> 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1750" y="426550"/>
            <a:ext cx="7337649" cy="59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2464650" y="645325"/>
            <a:ext cx="7262700" cy="1379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What has changed in our scope?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Challenges?</a:t>
            </a:r>
          </a:p>
        </p:txBody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1371453" y="3161600"/>
            <a:ext cx="9449099" cy="281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Deriving weights from crime records.</a:t>
            </a:r>
          </a:p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Giving risk assessments for “friend” visible information.</a:t>
            </a:r>
          </a:p>
          <a:p>
            <a:pPr indent="-381000" lvl="0" marL="45720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Informing the user of every type of risk associated with a particular field.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839787" y="457200"/>
            <a:ext cx="10031411" cy="101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lang="en-US" sz="4800"/>
              <a:t>ROADMAP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839787" y="1473200"/>
            <a:ext cx="10031411" cy="4395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Use OSN APIs for developers to fetch data for a user - </a:t>
            </a:r>
            <a:r>
              <a:rPr b="0" baseline="0" i="0" lang="en-US" sz="2590" u="none" cap="none" strike="noStrike">
                <a:solidFill>
                  <a:srgbClr val="00B050"/>
                </a:solidFill>
                <a:latin typeface="Rokkitt"/>
                <a:ea typeface="Rokkitt"/>
                <a:cs typeface="Rokkitt"/>
                <a:sym typeface="Rokkitt"/>
              </a:rPr>
              <a:t>In Progress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Aggregate data from all APIs to create the total footprint - </a:t>
            </a:r>
            <a:r>
              <a:rPr b="0" baseline="0" i="0" lang="en-US" sz="2590" u="none" cap="none" strike="noStrike">
                <a:solidFill>
                  <a:srgbClr val="00B050"/>
                </a:solidFill>
                <a:latin typeface="Rokkitt"/>
                <a:ea typeface="Rokkitt"/>
                <a:cs typeface="Rokkitt"/>
                <a:sym typeface="Rokkitt"/>
              </a:rPr>
              <a:t>In Progress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Have weights associated with all attributes - </a:t>
            </a:r>
            <a:r>
              <a:rPr b="0" baseline="0" i="0" lang="en-US" sz="2590" u="none" cap="none" strike="noStrike">
                <a:solidFill>
                  <a:srgbClr val="00B050"/>
                </a:solidFill>
                <a:latin typeface="Rokkitt"/>
                <a:ea typeface="Rokkitt"/>
                <a:cs typeface="Rokkitt"/>
                <a:sym typeface="Rokkitt"/>
              </a:rPr>
              <a:t>In Progress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Calculate total weight of the footprint and compare with a threshold - </a:t>
            </a:r>
            <a:r>
              <a:rPr b="0" baseline="0" i="0" lang="en-US" sz="259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Pending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buClr>
                <a:schemeClr val="lt1"/>
              </a:buClr>
              <a:buSzPct val="99615"/>
              <a:buFont typeface="Arial"/>
              <a:buChar char="•"/>
            </a:pPr>
            <a:r>
              <a:rPr b="0" baseline="0" i="0" lang="en-US" sz="259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Identify attributes that could be left out to reduce weight with less effect on visibility- </a:t>
            </a:r>
            <a:r>
              <a:rPr b="0" baseline="0" i="0" lang="en-US" sz="2590" u="none" cap="none" strike="noStrike">
                <a:solidFill>
                  <a:srgbClr val="FF0000"/>
                </a:solidFill>
                <a:latin typeface="Rokkitt"/>
                <a:ea typeface="Rokkitt"/>
                <a:cs typeface="Rokkitt"/>
                <a:sym typeface="Rokkitt"/>
              </a:rPr>
              <a:t>Pending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919120" y="2765837"/>
            <a:ext cx="10353899" cy="132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b="1" baseline="0" i="0" lang="en-US" sz="34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QUESTIONS AND SUGGESTIONS?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ctrTitle"/>
          </p:nvPr>
        </p:nvSpPr>
        <p:spPr>
          <a:xfrm>
            <a:off x="1476776" y="965916"/>
            <a:ext cx="9144000" cy="1493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b="1" baseline="0" i="0" lang="en-US" sz="432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SOCIAL FOOTPRINT</a:t>
            </a:r>
            <a:br>
              <a:rPr b="1" baseline="0" i="0" lang="en-US" sz="432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</a:br>
            <a:r>
              <a:rPr b="1" baseline="0" i="0" lang="en-US" sz="279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PROFILE INFORMATION AGGREGATED FROM MULTIPLE OSN ACCOUNTS</a:t>
            </a:r>
          </a:p>
        </p:txBody>
      </p:sp>
      <p:sp>
        <p:nvSpPr>
          <p:cNvPr id="143" name="Shape 143"/>
          <p:cNvSpPr txBox="1"/>
          <p:nvPr>
            <p:ph idx="1" type="subTitle"/>
          </p:nvPr>
        </p:nvSpPr>
        <p:spPr>
          <a:xfrm>
            <a:off x="1524000" y="2923505"/>
            <a:ext cx="9144000" cy="31038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How much aggregated information do we disclose online through multiple Online Social Networking accounts?</a:t>
            </a:r>
          </a:p>
          <a:p>
            <a:pPr indent="-342900" lvl="0" marL="34290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 How safe is it to disclose that information</a:t>
            </a:r>
            <a:r>
              <a:rPr lang="en-US"/>
              <a:t>? C</a:t>
            </a: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an we measure the risk associated with it?</a:t>
            </a:r>
          </a:p>
          <a:p>
            <a:pPr indent="-342900" lvl="0" marL="34290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Can we identify a way to reduce disclosed information but keep visibility high?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03200"/>
            <a:ext cx="5041898" cy="10331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b="1" baseline="0" i="0" lang="en-US" sz="54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MOTIVATION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839787" y="1524000"/>
            <a:ext cx="4138613" cy="4927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10000"/>
              </a:lnSpc>
              <a:spcBef>
                <a:spcPts val="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b="0" baseline="0" i="0" lang="en-US" sz="272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More comprehensive profile out there than we expect.</a:t>
            </a: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b="0" baseline="0" i="0" lang="en-US" sz="272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Identity thefts</a:t>
            </a: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lang="en-US" sz="2720"/>
              <a:t>Password Recovery</a:t>
            </a: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b="0" baseline="0" i="0" lang="en-US" sz="272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Stalking / Harassment</a:t>
            </a:r>
          </a:p>
          <a:p>
            <a:pPr indent="-285750" lvl="0" marL="285750" marR="0" rtl="0" algn="l">
              <a:lnSpc>
                <a:spcPct val="110000"/>
              </a:lnSpc>
              <a:spcBef>
                <a:spcPts val="1000"/>
              </a:spcBef>
              <a:buClr>
                <a:schemeClr val="lt1"/>
              </a:buClr>
              <a:buSzPct val="100740"/>
              <a:buFont typeface="Arial"/>
              <a:buChar char="•"/>
            </a:pPr>
            <a:r>
              <a:rPr lang="en-US" sz="2720"/>
              <a:t>Sex crimes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692295">
            <a:off x="5195822" y="2347854"/>
            <a:ext cx="4459010" cy="2189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12998">
            <a:off x="6331744" y="4205606"/>
            <a:ext cx="3277018" cy="2306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854176">
            <a:off x="5325253" y="447846"/>
            <a:ext cx="3168092" cy="151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04825" y="3228499"/>
            <a:ext cx="1531799" cy="15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886578">
            <a:off x="8179438" y="509898"/>
            <a:ext cx="3740502" cy="261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233927">
            <a:off x="3755875" y="4439175"/>
            <a:ext cx="2571950" cy="203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6532">
            <a:off x="9523161" y="4677735"/>
            <a:ext cx="2495127" cy="174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913795" y="609600"/>
            <a:ext cx="10353899" cy="1326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lang="en-US"/>
              <a:t>PROPOSED SOLUTION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624600" y="1813700"/>
            <a:ext cx="10932299" cy="3889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Use OSN APIs for developers to fetch profile information of a user. </a:t>
            </a:r>
          </a:p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Aggregate data from all APIs to create the social footprint. </a:t>
            </a:r>
          </a:p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Have weights associated with relevant/crucial available public attributes. </a:t>
            </a:r>
          </a:p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Calculate total weight of the footprint and compare with a threshold. </a:t>
            </a:r>
          </a:p>
          <a:p>
            <a:pPr indent="-311785" lvl="0" marL="285750" rtl="0">
              <a:spcBef>
                <a:spcPts val="0"/>
              </a:spcBef>
              <a:buClr>
                <a:schemeClr val="lt1"/>
              </a:buClr>
              <a:buSzPct val="100000"/>
              <a:buChar char="•"/>
            </a:pPr>
            <a:r>
              <a:rPr lang="en-US" sz="300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Identify attributes that could be left out to reduce weight (associated with risk) with less effect on visibility.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913795" y="609600"/>
            <a:ext cx="10353899" cy="13262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SOCIAL NETWORKS OUT THERE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913800" y="1867476"/>
            <a:ext cx="10353899" cy="415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Facebook - Most personal data disclosed due to popularity. 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LinkedIn - Professional data usually not available on Facebook.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Quora - Also popular and  categorized.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Instagram  - Images.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YouTube - Videos.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Google+ - Does anybody use it.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Twitter - Followers.</a:t>
            </a:r>
          </a:p>
          <a:p>
            <a:pPr indent="-228600" lvl="0" marL="457200" rtl="0">
              <a:spcBef>
                <a:spcPts val="0"/>
              </a:spcBef>
              <a:buSzPct val="100000"/>
            </a:pPr>
            <a:r>
              <a:rPr lang="en-US" sz="2400"/>
              <a:t>Pinterest - Interests.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pic>
        <p:nvPicPr>
          <p:cNvPr id="169" name="Shape 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874057">
            <a:off x="516374" y="327699"/>
            <a:ext cx="1660325" cy="16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47783">
            <a:off x="7684099" y="3406375"/>
            <a:ext cx="1989025" cy="19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70234">
            <a:off x="4419474" y="4885575"/>
            <a:ext cx="1577225" cy="157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71355">
            <a:off x="9626550" y="4341850"/>
            <a:ext cx="2117799" cy="2117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04700" y="4925100"/>
            <a:ext cx="1896375" cy="17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16628">
            <a:off x="9434112" y="2022262"/>
            <a:ext cx="1666874" cy="16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1375" y="3590325"/>
            <a:ext cx="1438475" cy="143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724038">
            <a:off x="10276630" y="273548"/>
            <a:ext cx="1431664" cy="143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917228" y="609600"/>
            <a:ext cx="10403301" cy="7941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lt1"/>
              </a:buClr>
              <a:buSzPct val="25000"/>
              <a:buFont typeface="Domine"/>
              <a:buNone/>
            </a:pPr>
            <a:r>
              <a:rPr b="1" baseline="0" i="0" lang="en-US" sz="2800" u="none" cap="none" strike="noStrike">
                <a:solidFill>
                  <a:schemeClr val="lt1"/>
                </a:solidFill>
                <a:latin typeface="Domine"/>
                <a:ea typeface="Domine"/>
                <a:cs typeface="Domine"/>
                <a:sym typeface="Domine"/>
              </a:rPr>
              <a:t>WEIGHTS FOR PROFILE ATTRIBUTES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917228" y="1609859"/>
            <a:ext cx="10403301" cy="418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2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Weights based on risk associated with attributes.</a:t>
            </a:r>
          </a:p>
          <a:p>
            <a:pPr indent="-285750" lvl="0" marL="28575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The riskier an attribute the more weight it will have.</a:t>
            </a:r>
          </a:p>
          <a:p>
            <a:pPr indent="-285750" lvl="0" marL="28575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These could be risks of </a:t>
            </a:r>
          </a:p>
          <a:p>
            <a:pPr indent="-285750" lvl="1" marL="742950" marR="0" rtl="0" algn="l">
              <a:lnSpc>
                <a:spcPct val="120000"/>
              </a:lnSpc>
              <a:spcBef>
                <a:spcPts val="10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Password recovery</a:t>
            </a:r>
          </a:p>
          <a:p>
            <a:pPr indent="-285750" lvl="1" marL="74295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b="0" baseline="0" i="0" lang="en-US" sz="2400" u="none" cap="none" strike="noStrike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Identity theft &amp; Profiling</a:t>
            </a:r>
          </a:p>
          <a:p>
            <a:pPr indent="-285750" lvl="1" marL="74295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400"/>
              <a:t>PII - Personal Identification Information (using Cross Site Linking)</a:t>
            </a:r>
          </a:p>
          <a:p>
            <a:pPr indent="0" lvl="1" marL="457200" marR="0" rtl="0" algn="l">
              <a:lnSpc>
                <a:spcPct val="120000"/>
              </a:lnSpc>
              <a:spcBef>
                <a:spcPts val="500"/>
              </a:spcBef>
              <a:buClr>
                <a:schemeClr val="lt1"/>
              </a:buClr>
              <a:buFont typeface="Arial"/>
              <a:buNone/>
            </a:pPr>
            <a:r>
              <a:t/>
            </a:r>
            <a:endParaRPr b="0" baseline="0" i="0" sz="2600" u="none" cap="none" strike="noStrike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32725" y="672900"/>
            <a:ext cx="10622400" cy="1301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indent="457200" marL="914400">
              <a:spcBef>
                <a:spcPts val="0"/>
              </a:spcBef>
              <a:buNone/>
            </a:pPr>
            <a:r>
              <a:rPr lang="en-US"/>
              <a:t>How we assign weights to attributes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891919" y="2440375"/>
            <a:ext cx="10622400" cy="281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Look at previous research to see how different fields are used in different sites or across sites.</a:t>
            </a:r>
          </a:p>
          <a:p>
            <a:pPr indent="-381000" lvl="0" marL="457200" rtl="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Use the balance beam approach to assign weights based on these percentages/records. </a:t>
            </a:r>
          </a:p>
          <a:p>
            <a:pPr indent="-381000" lvl="0" marL="457200" algn="l">
              <a:spcBef>
                <a:spcPts val="0"/>
              </a:spcBef>
              <a:buSzPct val="100000"/>
              <a:buChar char="●"/>
            </a:pPr>
            <a:r>
              <a:rPr b="1" lang="en-US" sz="2400"/>
              <a:t>Use the weighted averages approach to decide how much risk a particular sub-category of crime warrants.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955650" y="113875"/>
            <a:ext cx="10280699" cy="594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Example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350" y="822475"/>
            <a:ext cx="8519301" cy="56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936600" y="366950"/>
            <a:ext cx="10318799" cy="8096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Example of weights calculated...</a:t>
            </a:r>
          </a:p>
        </p:txBody>
      </p:sp>
      <p:graphicFrame>
        <p:nvGraphicFramePr>
          <p:cNvPr id="200" name="Shape 200"/>
          <p:cNvGraphicFramePr/>
          <p:nvPr/>
        </p:nvGraphicFramePr>
        <p:xfrm>
          <a:off x="952500" y="17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{2113AD43-AA51-46CD-B77B-9B5997DCF92D}</a:tableStyleId>
              </a:tblPr>
              <a:tblGrid>
                <a:gridCol w="5143500"/>
                <a:gridCol w="51435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Field 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b="1" lang="en-US" sz="30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Weight associated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Email ID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0.35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Name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0.21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Profile picture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0.17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Date of birth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0.12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Zipcode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0.07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Hometown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0.06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Age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0.01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Location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Comic Sans MS"/>
                          <a:ea typeface="Comic Sans MS"/>
                          <a:cs typeface="Comic Sans MS"/>
                          <a:sym typeface="Comic Sans MS"/>
                        </a:rPr>
                        <a:t>0.01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